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8" r:id="rId3"/>
    <p:sldId id="257" r:id="rId4"/>
    <p:sldId id="258" r:id="rId5"/>
    <p:sldId id="259" r:id="rId6"/>
    <p:sldId id="28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6" r:id="rId26"/>
    <p:sldId id="287" r:id="rId27"/>
    <p:sldId id="278" r:id="rId28"/>
    <p:sldId id="279" r:id="rId29"/>
    <p:sldId id="280" r:id="rId30"/>
    <p:sldId id="281" r:id="rId31"/>
    <p:sldId id="283" r:id="rId32"/>
    <p:sldId id="282" r:id="rId33"/>
    <p:sldId id="285" r:id="rId34"/>
    <p:sldId id="284" r:id="rId35"/>
  </p:sldIdLst>
  <p:sldSz cx="24384000" cy="13716000"/>
  <p:notesSz cx="6858000" cy="9144000"/>
  <p:embeddedFontLst>
    <p:embeddedFont>
      <p:font typeface="티머니 둥근바람 Regular" panose="02050503000000000000" pitchFamily="18" charset="-127"/>
      <p:regular r:id="rId36"/>
    </p:embeddedFont>
    <p:embeddedFont>
      <p:font typeface="NanumSquare Neo OTF Bold" panose="020B0600000101010101" charset="-127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NanumSquare Neo OTF" panose="020B0600000101010101" charset="-127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677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163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5.svg"/><Relationship Id="rId3" Type="http://schemas.openxmlformats.org/officeDocument/2006/relationships/image" Target="../media/image3.sv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599817" y="5115766"/>
            <a:ext cx="9184367" cy="7713433"/>
          </a:xfrm>
          <a:custGeom>
            <a:avLst/>
            <a:gdLst/>
            <a:ahLst/>
            <a:cxnLst/>
            <a:rect l="l" t="t" r="r" b="b"/>
            <a:pathLst>
              <a:path w="9184367" h="7713433">
                <a:moveTo>
                  <a:pt x="0" y="0"/>
                </a:moveTo>
                <a:lnTo>
                  <a:pt x="9184366" y="0"/>
                </a:lnTo>
                <a:lnTo>
                  <a:pt x="9184366" y="7713433"/>
                </a:lnTo>
                <a:lnTo>
                  <a:pt x="0" y="7713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도커란 무엇인가?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2717745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리눅스의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응용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프로그램들을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프로세스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격리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기술들을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사용해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실행하고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관리하는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오픈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소스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프로젝트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다양한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이유로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계속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바뀌는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개발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문제를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해결하기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위해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등장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 descr="Scaling docker containers"/>
          <p:cNvSpPr/>
          <p:nvPr/>
        </p:nvSpPr>
        <p:spPr>
          <a:xfrm>
            <a:off x="6005077" y="4687724"/>
            <a:ext cx="12373847" cy="8261716"/>
          </a:xfrm>
          <a:custGeom>
            <a:avLst/>
            <a:gdLst/>
            <a:ahLst/>
            <a:cxnLst/>
            <a:rect l="l" t="t" r="r" b="b"/>
            <a:pathLst>
              <a:path w="12373847" h="8261716">
                <a:moveTo>
                  <a:pt x="0" y="0"/>
                </a:moveTo>
                <a:lnTo>
                  <a:pt x="12373846" y="0"/>
                </a:lnTo>
                <a:lnTo>
                  <a:pt x="12373846" y="8261716"/>
                </a:lnTo>
                <a:lnTo>
                  <a:pt x="0" y="8261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52" t="-4035" r="-2663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After Docker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13217609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기기나 환경에 상관 없이 동일한 로직으로 서비스 배포가 가능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트래픽이 많아져도 빠른 대응이 가능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컨테이너가 해결할 수 있는 것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2690649"/>
            <a:ext cx="13217609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어느 기기에서든 동일한 개발 환경 제공</a:t>
            </a:r>
          </a:p>
        </p:txBody>
      </p:sp>
      <p:sp>
        <p:nvSpPr>
          <p:cNvPr id="6" name="Freeform 6" descr="Consistency with docker containers"/>
          <p:cNvSpPr/>
          <p:nvPr/>
        </p:nvSpPr>
        <p:spPr>
          <a:xfrm>
            <a:off x="5347703" y="3506624"/>
            <a:ext cx="13688593" cy="9971614"/>
          </a:xfrm>
          <a:custGeom>
            <a:avLst/>
            <a:gdLst/>
            <a:ahLst/>
            <a:cxnLst/>
            <a:rect l="l" t="t" r="r" b="b"/>
            <a:pathLst>
              <a:path w="13688593" h="9971614">
                <a:moveTo>
                  <a:pt x="0" y="0"/>
                </a:moveTo>
                <a:lnTo>
                  <a:pt x="13688594" y="0"/>
                </a:lnTo>
                <a:lnTo>
                  <a:pt x="13688594" y="9971614"/>
                </a:lnTo>
                <a:lnTo>
                  <a:pt x="0" y="997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컨테이너가 해결할 수 있는 것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2690649"/>
            <a:ext cx="13217609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어느 기기에서든 동일한 개발 환경 제공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서비스 리소스에 대한 확장 가능성 및 유연성 보장</a:t>
            </a:r>
          </a:p>
        </p:txBody>
      </p:sp>
      <p:sp>
        <p:nvSpPr>
          <p:cNvPr id="6" name="Freeform 6" descr="Scaling docker with business"/>
          <p:cNvSpPr/>
          <p:nvPr/>
        </p:nvSpPr>
        <p:spPr>
          <a:xfrm>
            <a:off x="6571528" y="4045647"/>
            <a:ext cx="11240945" cy="9204594"/>
          </a:xfrm>
          <a:custGeom>
            <a:avLst/>
            <a:gdLst/>
            <a:ahLst/>
            <a:cxnLst/>
            <a:rect l="l" t="t" r="r" b="b"/>
            <a:pathLst>
              <a:path w="11240945" h="9204594">
                <a:moveTo>
                  <a:pt x="0" y="0"/>
                </a:moveTo>
                <a:lnTo>
                  <a:pt x="11240944" y="0"/>
                </a:lnTo>
                <a:lnTo>
                  <a:pt x="11240944" y="9204594"/>
                </a:lnTo>
                <a:lnTo>
                  <a:pt x="0" y="9204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333" r="-21289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컨테이너가 해결할 수 있는 것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2690649"/>
            <a:ext cx="13217609" cy="258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어느 기기에서든 동일한 개발 환경 제공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서비스 리소스에 대한 확장 가능성 및 유연성 보장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한 대의 물리 서버에 여러가지 서비스 배포 가능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5095918" y="3912006"/>
            <a:ext cx="4793124" cy="4902914"/>
            <a:chOff x="0" y="0"/>
            <a:chExt cx="6390832" cy="65372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95416" cy="3195416"/>
            </a:xfrm>
            <a:custGeom>
              <a:avLst/>
              <a:gdLst/>
              <a:ahLst/>
              <a:cxnLst/>
              <a:rect l="l" t="t" r="r" b="b"/>
              <a:pathLst>
                <a:path w="3195416" h="3195416">
                  <a:moveTo>
                    <a:pt x="0" y="0"/>
                  </a:moveTo>
                  <a:lnTo>
                    <a:pt x="3195416" y="0"/>
                  </a:lnTo>
                  <a:lnTo>
                    <a:pt x="3195416" y="3195416"/>
                  </a:lnTo>
                  <a:lnTo>
                    <a:pt x="0" y="319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195416" y="0"/>
              <a:ext cx="3195416" cy="3195416"/>
            </a:xfrm>
            <a:custGeom>
              <a:avLst/>
              <a:gdLst/>
              <a:ahLst/>
              <a:cxnLst/>
              <a:rect l="l" t="t" r="r" b="b"/>
              <a:pathLst>
                <a:path w="3195416" h="3195416">
                  <a:moveTo>
                    <a:pt x="0" y="0"/>
                  </a:moveTo>
                  <a:lnTo>
                    <a:pt x="3195416" y="0"/>
                  </a:lnTo>
                  <a:lnTo>
                    <a:pt x="3195416" y="3195416"/>
                  </a:lnTo>
                  <a:lnTo>
                    <a:pt x="0" y="319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3341802"/>
              <a:ext cx="3195416" cy="3195416"/>
            </a:xfrm>
            <a:custGeom>
              <a:avLst/>
              <a:gdLst/>
              <a:ahLst/>
              <a:cxnLst/>
              <a:rect l="l" t="t" r="r" b="b"/>
              <a:pathLst>
                <a:path w="3195416" h="3195416">
                  <a:moveTo>
                    <a:pt x="0" y="0"/>
                  </a:moveTo>
                  <a:lnTo>
                    <a:pt x="3195416" y="0"/>
                  </a:lnTo>
                  <a:lnTo>
                    <a:pt x="3195416" y="3195416"/>
                  </a:lnTo>
                  <a:lnTo>
                    <a:pt x="0" y="319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195416" y="3341802"/>
              <a:ext cx="3195416" cy="3195416"/>
            </a:xfrm>
            <a:custGeom>
              <a:avLst/>
              <a:gdLst/>
              <a:ahLst/>
              <a:cxnLst/>
              <a:rect l="l" t="t" r="r" b="b"/>
              <a:pathLst>
                <a:path w="3195416" h="3195416">
                  <a:moveTo>
                    <a:pt x="0" y="0"/>
                  </a:moveTo>
                  <a:lnTo>
                    <a:pt x="3195416" y="0"/>
                  </a:lnTo>
                  <a:lnTo>
                    <a:pt x="3195416" y="3195416"/>
                  </a:lnTo>
                  <a:lnTo>
                    <a:pt x="0" y="319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1716569" y="3319538"/>
            <a:ext cx="11551823" cy="9024862"/>
          </a:xfrm>
          <a:custGeom>
            <a:avLst/>
            <a:gdLst/>
            <a:ahLst/>
            <a:cxnLst/>
            <a:rect l="l" t="t" r="r" b="b"/>
            <a:pathLst>
              <a:path w="11551823" h="9024862">
                <a:moveTo>
                  <a:pt x="0" y="0"/>
                </a:moveTo>
                <a:lnTo>
                  <a:pt x="11551823" y="0"/>
                </a:lnTo>
                <a:lnTo>
                  <a:pt x="11551823" y="9024862"/>
                </a:lnTo>
                <a:lnTo>
                  <a:pt x="0" y="9024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785584" y="3385995"/>
            <a:ext cx="18812832" cy="9185953"/>
          </a:xfrm>
          <a:custGeom>
            <a:avLst/>
            <a:gdLst/>
            <a:ahLst/>
            <a:cxnLst/>
            <a:rect l="l" t="t" r="r" b="b"/>
            <a:pathLst>
              <a:path w="18812832" h="9185953">
                <a:moveTo>
                  <a:pt x="0" y="0"/>
                </a:moveTo>
                <a:lnTo>
                  <a:pt x="18812832" y="0"/>
                </a:lnTo>
                <a:lnTo>
                  <a:pt x="18812832" y="9185953"/>
                </a:lnTo>
                <a:lnTo>
                  <a:pt x="0" y="9185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구성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구성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Freeform 5"/>
          <p:cNvSpPr/>
          <p:nvPr/>
        </p:nvSpPr>
        <p:spPr>
          <a:xfrm>
            <a:off x="1371600" y="6775073"/>
            <a:ext cx="5915360" cy="6423421"/>
          </a:xfrm>
          <a:custGeom>
            <a:avLst/>
            <a:gdLst/>
            <a:ahLst/>
            <a:cxnLst/>
            <a:rect l="l" t="t" r="r" b="b"/>
            <a:pathLst>
              <a:path w="5915360" h="6423421">
                <a:moveTo>
                  <a:pt x="0" y="0"/>
                </a:moveTo>
                <a:lnTo>
                  <a:pt x="5915360" y="0"/>
                </a:lnTo>
                <a:lnTo>
                  <a:pt x="5915360" y="6423422"/>
                </a:lnTo>
                <a:lnTo>
                  <a:pt x="0" y="6423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38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0715" y="2690649"/>
            <a:ext cx="23087511" cy="347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하이퍼바이저 : 하나의 물리적 호스트에서 여러 개의 가상 머신을 생성하고 관리할 수 있게 해주는 소프트웨어</a:t>
            </a: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Windows/Linux 등 다양한 선택 가능</a:t>
            </a: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init 시간이 길고, GB 단위</a:t>
            </a: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각 머신마다 OS가 존재하여 무겁고, Host 컴퓨터에 많은 부하를 줄 수 있다.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구성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2690649"/>
            <a:ext cx="23087511" cy="347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컨테이너</a:t>
            </a: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일반적으로는 Linux 환경</a:t>
            </a: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init 시간이 짧고, MB 단위</a:t>
            </a: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Host 위에 Docker 엔진이 컨테이너를 커널 수준으로 분리하여 사용하기 때문에 가볍다.</a:t>
            </a:r>
          </a:p>
        </p:txBody>
      </p:sp>
      <p:sp>
        <p:nvSpPr>
          <p:cNvPr id="6" name="Freeform 6"/>
          <p:cNvSpPr/>
          <p:nvPr/>
        </p:nvSpPr>
        <p:spPr>
          <a:xfrm>
            <a:off x="1371600" y="6858000"/>
            <a:ext cx="5994919" cy="6423421"/>
          </a:xfrm>
          <a:custGeom>
            <a:avLst/>
            <a:gdLst/>
            <a:ahLst/>
            <a:cxnLst/>
            <a:rect l="l" t="t" r="r" b="b"/>
            <a:pathLst>
              <a:path w="5994919" h="6423421">
                <a:moveTo>
                  <a:pt x="0" y="0"/>
                </a:moveTo>
                <a:lnTo>
                  <a:pt x="5994919" y="0"/>
                </a:lnTo>
                <a:lnTo>
                  <a:pt x="5994919" y="6423421"/>
                </a:lnTo>
                <a:lnTo>
                  <a:pt x="0" y="6423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9438"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 수명주기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Freeform 5"/>
          <p:cNvSpPr/>
          <p:nvPr/>
        </p:nvSpPr>
        <p:spPr>
          <a:xfrm>
            <a:off x="2378776" y="2976399"/>
            <a:ext cx="19626449" cy="9969938"/>
          </a:xfrm>
          <a:custGeom>
            <a:avLst/>
            <a:gdLst/>
            <a:ahLst/>
            <a:cxnLst/>
            <a:rect l="l" t="t" r="r" b="b"/>
            <a:pathLst>
              <a:path w="19626449" h="9969938">
                <a:moveTo>
                  <a:pt x="0" y="0"/>
                </a:moveTo>
                <a:lnTo>
                  <a:pt x="19626448" y="0"/>
                </a:lnTo>
                <a:lnTo>
                  <a:pt x="19626448" y="9969938"/>
                </a:lnTo>
                <a:lnTo>
                  <a:pt x="0" y="996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1600" y="4004006"/>
            <a:ext cx="1757838" cy="1100361"/>
          </a:xfrm>
          <a:custGeom>
            <a:avLst/>
            <a:gdLst/>
            <a:ahLst/>
            <a:cxnLst/>
            <a:rect l="l" t="t" r="r" b="b"/>
            <a:pathLst>
              <a:path w="1757838" h="1100361">
                <a:moveTo>
                  <a:pt x="0" y="0"/>
                </a:moveTo>
                <a:lnTo>
                  <a:pt x="1757838" y="0"/>
                </a:lnTo>
                <a:lnTo>
                  <a:pt x="1757838" y="1100361"/>
                </a:lnTo>
                <a:lnTo>
                  <a:pt x="0" y="1100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979817" y="4455368"/>
            <a:ext cx="20424366" cy="7889032"/>
          </a:xfrm>
          <a:custGeom>
            <a:avLst/>
            <a:gdLst/>
            <a:ahLst/>
            <a:cxnLst/>
            <a:rect l="l" t="t" r="r" b="b"/>
            <a:pathLst>
              <a:path w="20424366" h="7889032">
                <a:moveTo>
                  <a:pt x="0" y="0"/>
                </a:moveTo>
                <a:lnTo>
                  <a:pt x="20424366" y="0"/>
                </a:lnTo>
                <a:lnTo>
                  <a:pt x="20424366" y="7889032"/>
                </a:lnTo>
                <a:lnTo>
                  <a:pt x="0" y="7889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Image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활용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0783586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코드, 라이브러리, 런타임 환경 등 컨테이너 실행에 필요한 모든 파일과 설정들을 포함한 템플릿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15688" y="4550618"/>
            <a:ext cx="21152624" cy="1760689"/>
            <a:chOff x="0" y="0"/>
            <a:chExt cx="4178296" cy="3477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78296" cy="347790"/>
            </a:xfrm>
            <a:custGeom>
              <a:avLst/>
              <a:gdLst/>
              <a:ahLst/>
              <a:cxnLst/>
              <a:rect l="l" t="t" r="r" b="b"/>
              <a:pathLst>
                <a:path w="4178296" h="347790">
                  <a:moveTo>
                    <a:pt x="5490" y="0"/>
                  </a:moveTo>
                  <a:lnTo>
                    <a:pt x="4172806" y="0"/>
                  </a:lnTo>
                  <a:cubicBezTo>
                    <a:pt x="4175838" y="0"/>
                    <a:pt x="4178296" y="2458"/>
                    <a:pt x="4178296" y="5490"/>
                  </a:cubicBezTo>
                  <a:lnTo>
                    <a:pt x="4178296" y="342300"/>
                  </a:lnTo>
                  <a:cubicBezTo>
                    <a:pt x="4178296" y="345332"/>
                    <a:pt x="4175838" y="347790"/>
                    <a:pt x="4172806" y="347790"/>
                  </a:cubicBezTo>
                  <a:lnTo>
                    <a:pt x="5490" y="347790"/>
                  </a:lnTo>
                  <a:cubicBezTo>
                    <a:pt x="2458" y="347790"/>
                    <a:pt x="0" y="345332"/>
                    <a:pt x="0" y="342300"/>
                  </a:cubicBezTo>
                  <a:lnTo>
                    <a:pt x="0" y="5490"/>
                  </a:lnTo>
                  <a:cubicBezTo>
                    <a:pt x="0" y="2458"/>
                    <a:pt x="2458" y="0"/>
                    <a:pt x="5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DC596D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71450"/>
              <a:ext cx="4178296" cy="519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04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76377" y="3639393"/>
            <a:ext cx="3831246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3500" spc="-52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Image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60715" y="5354474"/>
            <a:ext cx="15990143" cy="6270381"/>
          </a:xfrm>
          <a:custGeom>
            <a:avLst/>
            <a:gdLst/>
            <a:ahLst/>
            <a:cxnLst/>
            <a:rect l="l" t="t" r="r" b="b"/>
            <a:pathLst>
              <a:path w="15990143" h="6270381">
                <a:moveTo>
                  <a:pt x="0" y="0"/>
                </a:moveTo>
                <a:lnTo>
                  <a:pt x="15990143" y="0"/>
                </a:lnTo>
                <a:lnTo>
                  <a:pt x="15990143" y="6270381"/>
                </a:lnTo>
                <a:lnTo>
                  <a:pt x="0" y="6270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 descr="초보를 위한 도커 안내서 - 도커란 무엇인가?"/>
          <p:cNvSpPr/>
          <p:nvPr/>
        </p:nvSpPr>
        <p:spPr>
          <a:xfrm>
            <a:off x="19904723" y="7373567"/>
            <a:ext cx="3702341" cy="2744178"/>
          </a:xfrm>
          <a:custGeom>
            <a:avLst/>
            <a:gdLst/>
            <a:ahLst/>
            <a:cxnLst/>
            <a:rect l="l" t="t" r="r" b="b"/>
            <a:pathLst>
              <a:path w="3702341" h="2744178">
                <a:moveTo>
                  <a:pt x="0" y="0"/>
                </a:moveTo>
                <a:lnTo>
                  <a:pt x="3702341" y="0"/>
                </a:lnTo>
                <a:lnTo>
                  <a:pt x="3702341" y="2744178"/>
                </a:lnTo>
                <a:lnTo>
                  <a:pt x="0" y="2744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232" t="-31842" r="-16336" b="-940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564869" y="8095723"/>
            <a:ext cx="1425454" cy="949709"/>
          </a:xfrm>
          <a:custGeom>
            <a:avLst/>
            <a:gdLst/>
            <a:ahLst/>
            <a:cxnLst/>
            <a:rect l="l" t="t" r="r" b="b"/>
            <a:pathLst>
              <a:path w="1425454" h="949709">
                <a:moveTo>
                  <a:pt x="0" y="0"/>
                </a:moveTo>
                <a:lnTo>
                  <a:pt x="1425454" y="0"/>
                </a:lnTo>
                <a:lnTo>
                  <a:pt x="1425454" y="949709"/>
                </a:lnTo>
                <a:lnTo>
                  <a:pt x="0" y="949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Dockerfile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활용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0715" y="2690649"/>
            <a:ext cx="22946349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도커에서 이미지를 생성하기 위한 용도로 작성하는 파일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베이스 이미지, 구성 설치, 환경 설정, 명령어 등의 단계가 순차적으로 정의되어, 도커 이미지를 일관되게 빌드 가능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599817" y="5115766"/>
            <a:ext cx="9184367" cy="7713433"/>
          </a:xfrm>
          <a:custGeom>
            <a:avLst/>
            <a:gdLst/>
            <a:ahLst/>
            <a:cxnLst/>
            <a:rect l="l" t="t" r="r" b="b"/>
            <a:pathLst>
              <a:path w="9184367" h="7713433">
                <a:moveTo>
                  <a:pt x="0" y="0"/>
                </a:moveTo>
                <a:lnTo>
                  <a:pt x="9184366" y="0"/>
                </a:lnTo>
                <a:lnTo>
                  <a:pt x="9184366" y="7713433"/>
                </a:lnTo>
                <a:lnTo>
                  <a:pt x="0" y="7713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70000" contrast="-70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도커란 무엇인가?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2717745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리눅스의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응용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프로그램들을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프로세스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격리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기술들을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사용해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실행하고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관리하는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오픈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소스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프로젝트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다양한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이유로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계속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바뀌는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개발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문제를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해결하기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위해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등장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sp>
        <p:nvSpPr>
          <p:cNvPr id="7" name="TextBox 26"/>
          <p:cNvSpPr txBox="1"/>
          <p:nvPr/>
        </p:nvSpPr>
        <p:spPr>
          <a:xfrm>
            <a:off x="3424679" y="8305800"/>
            <a:ext cx="17189816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</a:pPr>
            <a:r>
              <a:rPr lang="ko-KR" altLang="en-US" sz="4500" spc="-58" dirty="0" smtClean="0">
                <a:solidFill>
                  <a:srgbClr val="0070C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원할 때 빌려 쓰고 반납할 수 있는 작은 컴퓨터를 관리해주는 도구</a:t>
            </a:r>
            <a:endParaRPr lang="en-US" sz="4500" spc="-58" dirty="0">
              <a:solidFill>
                <a:srgbClr val="0070C0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</p:spTree>
    <p:extLst>
      <p:ext uri="{BB962C8B-B14F-4D97-AF65-F5344CB8AC3E}">
        <p14:creationId xmlns:p14="http://schemas.microsoft.com/office/powerpoint/2010/main" val="4111747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 descr="Docker ⎮ Container + RDS 조합 EC2 배포"/>
          <p:cNvSpPr/>
          <p:nvPr/>
        </p:nvSpPr>
        <p:spPr>
          <a:xfrm>
            <a:off x="13730149" y="6107567"/>
            <a:ext cx="7921267" cy="5280845"/>
          </a:xfrm>
          <a:custGeom>
            <a:avLst/>
            <a:gdLst/>
            <a:ahLst/>
            <a:cxnLst/>
            <a:rect l="l" t="t" r="r" b="b"/>
            <a:pathLst>
              <a:path w="7921267" h="5280845">
                <a:moveTo>
                  <a:pt x="0" y="0"/>
                </a:moveTo>
                <a:lnTo>
                  <a:pt x="7921267" y="0"/>
                </a:lnTo>
                <a:lnTo>
                  <a:pt x="7921267" y="5280845"/>
                </a:lnTo>
                <a:lnTo>
                  <a:pt x="0" y="5280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1600" y="4992524"/>
            <a:ext cx="9649384" cy="8062298"/>
          </a:xfrm>
          <a:custGeom>
            <a:avLst/>
            <a:gdLst/>
            <a:ahLst/>
            <a:cxnLst/>
            <a:rect l="l" t="t" r="r" b="b"/>
            <a:pathLst>
              <a:path w="9649384" h="8062298">
                <a:moveTo>
                  <a:pt x="0" y="0"/>
                </a:moveTo>
                <a:lnTo>
                  <a:pt x="9649384" y="0"/>
                </a:lnTo>
                <a:lnTo>
                  <a:pt x="9649384" y="8062298"/>
                </a:lnTo>
                <a:lnTo>
                  <a:pt x="0" y="80622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81" t="-15228" r="-73461" b="-718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Hub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활용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0715" y="2690649"/>
            <a:ext cx="22946349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이미지를 저장하고 배포하는 중앙 저장소(Registry)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Hub는 공개 저장소이며, 개인 또는 조직의 프라이빗 저장소 구축도 가능하다.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986159" y="5409915"/>
            <a:ext cx="2645831" cy="3385700"/>
            <a:chOff x="0" y="0"/>
            <a:chExt cx="522633" cy="6687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2633" cy="668780"/>
            </a:xfrm>
            <a:custGeom>
              <a:avLst/>
              <a:gdLst/>
              <a:ahLst/>
              <a:cxnLst/>
              <a:rect l="l" t="t" r="r" b="b"/>
              <a:pathLst>
                <a:path w="522633" h="668780">
                  <a:moveTo>
                    <a:pt x="29261" y="0"/>
                  </a:moveTo>
                  <a:lnTo>
                    <a:pt x="493372" y="0"/>
                  </a:lnTo>
                  <a:cubicBezTo>
                    <a:pt x="509533" y="0"/>
                    <a:pt x="522633" y="13101"/>
                    <a:pt x="522633" y="29261"/>
                  </a:cubicBezTo>
                  <a:lnTo>
                    <a:pt x="522633" y="639519"/>
                  </a:lnTo>
                  <a:cubicBezTo>
                    <a:pt x="522633" y="655680"/>
                    <a:pt x="509533" y="668780"/>
                    <a:pt x="493372" y="668780"/>
                  </a:cubicBezTo>
                  <a:lnTo>
                    <a:pt x="29261" y="668780"/>
                  </a:lnTo>
                  <a:cubicBezTo>
                    <a:pt x="13101" y="668780"/>
                    <a:pt x="0" y="655680"/>
                    <a:pt x="0" y="639519"/>
                  </a:cubicBezTo>
                  <a:lnTo>
                    <a:pt x="0" y="29261"/>
                  </a:lnTo>
                  <a:cubicBezTo>
                    <a:pt x="0" y="13101"/>
                    <a:pt x="13101" y="0"/>
                    <a:pt x="292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20F1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71450"/>
              <a:ext cx="522633" cy="8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04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647328" y="5064278"/>
            <a:ext cx="17089345" cy="7148063"/>
          </a:xfrm>
          <a:custGeom>
            <a:avLst/>
            <a:gdLst/>
            <a:ahLst/>
            <a:cxnLst/>
            <a:rect l="l" t="t" r="r" b="b"/>
            <a:pathLst>
              <a:path w="17089345" h="7148063">
                <a:moveTo>
                  <a:pt x="0" y="0"/>
                </a:moveTo>
                <a:lnTo>
                  <a:pt x="17089344" y="0"/>
                </a:lnTo>
                <a:lnTo>
                  <a:pt x="17089344" y="7148063"/>
                </a:lnTo>
                <a:lnTo>
                  <a:pt x="0" y="7148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201" b="-1266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Hub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활용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2946349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이미지를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저장하고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배포하는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중앙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저장소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(Registry)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Hub는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공개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저장소이며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개인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또는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조직의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프라이빗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저장소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구축도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가능하다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94791" y="12096750"/>
            <a:ext cx="3070548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000" spc="-44">
                <a:solidFill>
                  <a:srgbClr val="3A7FD8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Computer 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55370" y="12096750"/>
            <a:ext cx="3070548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000" spc="-44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Computer B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Workflow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활용</a:t>
            </a:r>
          </a:p>
        </p:txBody>
      </p:sp>
      <p:sp>
        <p:nvSpPr>
          <p:cNvPr id="5" name="Freeform 5" descr="3. Docker Workflow - YouTube"/>
          <p:cNvSpPr/>
          <p:nvPr/>
        </p:nvSpPr>
        <p:spPr>
          <a:xfrm>
            <a:off x="5308499" y="4234668"/>
            <a:ext cx="17440887" cy="8972411"/>
          </a:xfrm>
          <a:custGeom>
            <a:avLst/>
            <a:gdLst/>
            <a:ahLst/>
            <a:cxnLst/>
            <a:rect l="l" t="t" r="r" b="b"/>
            <a:pathLst>
              <a:path w="17440887" h="8972411">
                <a:moveTo>
                  <a:pt x="0" y="0"/>
                </a:moveTo>
                <a:lnTo>
                  <a:pt x="17440887" y="0"/>
                </a:lnTo>
                <a:lnTo>
                  <a:pt x="17440887" y="8972411"/>
                </a:lnTo>
                <a:lnTo>
                  <a:pt x="0" y="89724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95" b="-3945"/>
            </a:stretch>
          </a:blipFill>
        </p:spPr>
      </p:sp>
      <p:sp>
        <p:nvSpPr>
          <p:cNvPr id="6" name="Freeform 6" descr="What is GitHub? — Pythia Foundations"/>
          <p:cNvSpPr/>
          <p:nvPr/>
        </p:nvSpPr>
        <p:spPr>
          <a:xfrm>
            <a:off x="1634614" y="9975005"/>
            <a:ext cx="2235700" cy="1856916"/>
          </a:xfrm>
          <a:custGeom>
            <a:avLst/>
            <a:gdLst/>
            <a:ahLst/>
            <a:cxnLst/>
            <a:rect l="l" t="t" r="r" b="b"/>
            <a:pathLst>
              <a:path w="2235700" h="1856916">
                <a:moveTo>
                  <a:pt x="0" y="0"/>
                </a:moveTo>
                <a:lnTo>
                  <a:pt x="2235700" y="0"/>
                </a:lnTo>
                <a:lnTo>
                  <a:pt x="2235700" y="1856917"/>
                </a:lnTo>
                <a:lnTo>
                  <a:pt x="0" y="1856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450" r="-24207"/>
            </a:stretch>
          </a:blipFill>
        </p:spPr>
      </p:sp>
      <p:sp>
        <p:nvSpPr>
          <p:cNvPr id="7" name="AutoShape 7"/>
          <p:cNvSpPr/>
          <p:nvPr/>
        </p:nvSpPr>
        <p:spPr>
          <a:xfrm flipH="1">
            <a:off x="3870314" y="10903463"/>
            <a:ext cx="1438184" cy="0"/>
          </a:xfrm>
          <a:prstGeom prst="line">
            <a:avLst/>
          </a:prstGeom>
          <a:ln w="57150" cap="rnd">
            <a:solidFill>
              <a:srgbClr val="61677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9" name="TextBox 9"/>
          <p:cNvSpPr txBox="1"/>
          <p:nvPr/>
        </p:nvSpPr>
        <p:spPr>
          <a:xfrm>
            <a:off x="11609226" y="2536055"/>
            <a:ext cx="3070548" cy="76944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000" spc="-44" dirty="0" smtClean="0">
                <a:solidFill>
                  <a:srgbClr val="494D59"/>
                </a:solidFill>
                <a:latin typeface="NanumSquare Neo OTF Bold" panose="020B0600000101010101" charset="-127"/>
                <a:ea typeface="NanumSquare Neo OTF Bold" panose="020B0600000101010101" charset="-127"/>
                <a:cs typeface="NanumSquare Neo OTF Bold"/>
                <a:sym typeface="NanumSquare Neo OTF Bold"/>
              </a:rPr>
              <a:t>Feedback</a:t>
            </a:r>
            <a:endParaRPr lang="en-US" sz="3000" spc="-44" dirty="0">
              <a:solidFill>
                <a:srgbClr val="494D59"/>
              </a:solidFill>
              <a:latin typeface="NanumSquare Neo OTF Bold" panose="020B0600000101010101" charset="-127"/>
              <a:ea typeface="NanumSquare Neo OTF Bold" panose="020B0600000101010101" charset="-127"/>
              <a:cs typeface="NanumSquare Neo OTF Bold"/>
              <a:sym typeface="NanumSquare Neo OTF Bold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19888200" y="3355923"/>
            <a:ext cx="0" cy="824093"/>
          </a:xfrm>
          <a:prstGeom prst="line">
            <a:avLst/>
          </a:prstGeom>
          <a:ln w="57150">
            <a:solidFill>
              <a:srgbClr val="616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6400800" y="3328597"/>
            <a:ext cx="0" cy="924949"/>
          </a:xfrm>
          <a:prstGeom prst="straightConnector1">
            <a:avLst/>
          </a:prstGeom>
          <a:ln w="57150">
            <a:solidFill>
              <a:srgbClr val="6167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400800" y="3345180"/>
            <a:ext cx="13487400" cy="10743"/>
          </a:xfrm>
          <a:prstGeom prst="line">
            <a:avLst/>
          </a:prstGeom>
          <a:ln w="57150">
            <a:solidFill>
              <a:srgbClr val="616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 dirty="0" err="1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도커의</a:t>
            </a:r>
            <a:r>
              <a:rPr lang="en-US" sz="4295" spc="-64" dirty="0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 </a:t>
            </a:r>
            <a:r>
              <a:rPr lang="en-US" sz="4295" spc="-64" dirty="0" err="1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활용</a:t>
            </a:r>
            <a:r>
              <a:rPr lang="en-US" sz="4295" spc="-64" dirty="0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 </a:t>
            </a:r>
            <a:r>
              <a:rPr lang="en-US" sz="4295" spc="-64" dirty="0" err="1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사례</a:t>
            </a:r>
            <a:endParaRPr lang="en-US" sz="4295" spc="-64" dirty="0">
              <a:solidFill>
                <a:srgbClr val="8579EF"/>
              </a:solidFill>
              <a:latin typeface="NanumSquare Neo OTF"/>
              <a:ea typeface="NanumSquare Neo OTF"/>
              <a:cs typeface="NanumSquare Neo OTF"/>
              <a:sym typeface="NanumSquare Neo OTF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활용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2690649"/>
            <a:ext cx="22946349" cy="347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같은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팀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내에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협업이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필요하고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다른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환경에서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프로그램이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실행될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때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확장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가능한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App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배포를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원할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때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마이크로서비스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아키텍처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구축을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고려할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때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호스팅된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컴퓨터에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머지않아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많은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변경될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때 (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데이터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이행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OS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업그레이드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등)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8950325"/>
            <a:ext cx="22946349" cy="258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리눅스용 소프트웨어만 지원 가능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호스트 서버에 문제 생기면 모든 컨테이너에 영향을 미침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서비스가 작은 경우, 컨테이너 하나만 장기간 걸쳐 사용할 경우 큰 장점을 느끼기 어려움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600" y="6974405"/>
            <a:ext cx="4024044" cy="107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2"/>
              </a:lnSpc>
            </a:pPr>
            <a:r>
              <a:rPr lang="en-US" sz="4676" spc="-70">
                <a:solidFill>
                  <a:srgbClr val="F20F1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하지만...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옵션들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2592785" y="3153801"/>
          <a:ext cx="19198431" cy="8843849"/>
        </p:xfrm>
        <a:graphic>
          <a:graphicData uri="http://schemas.openxmlformats.org/drawingml/2006/table">
            <a:tbl>
              <a:tblPr/>
              <a:tblGrid>
                <a:gridCol w="716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5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옵션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--name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컨테이너 이름 설정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-d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detached mode (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백그라운드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 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실행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 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모드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-p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호스트와 컨테이너의 포트를 연결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-v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호스트와 컨테이너의 폴더를 연결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-it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컨테이너 터미널 입력을 위한 옵션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-e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컨테이너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 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내에서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 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사용할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 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환경변수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 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설정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59420" y="116586"/>
            <a:ext cx="4691465" cy="1038746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옵션들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660715" y="1564929"/>
            <a:ext cx="9104624" cy="82073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 dirty="0" smtClean="0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port forwarding (-p)</a:t>
            </a:r>
            <a:endParaRPr lang="en-US" sz="4295" spc="-64" dirty="0">
              <a:solidFill>
                <a:srgbClr val="8579EF"/>
              </a:solidFill>
              <a:latin typeface="NanumSquare Neo OTF"/>
              <a:ea typeface="NanumSquare Neo OTF"/>
              <a:cs typeface="NanumSquare Neo OTF"/>
              <a:sym typeface="NanumSquare Neo OTF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693" y="5732749"/>
            <a:ext cx="19960614" cy="58371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0715" y="2640572"/>
            <a:ext cx="16890843" cy="179536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77826" lvl="1">
              <a:lnSpc>
                <a:spcPts val="7000"/>
              </a:lnSpc>
            </a:pPr>
            <a:r>
              <a:rPr lang="en-US" sz="3500" spc="-52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</a:t>
            </a:r>
            <a:r>
              <a:rPr lang="en-US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run –d </a:t>
            </a:r>
            <a:r>
              <a:rPr lang="en-US" sz="3500" spc="-52" dirty="0" smtClean="0">
                <a:solidFill>
                  <a:srgbClr val="0070C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–p {host port}:{</a:t>
            </a:r>
            <a:r>
              <a:rPr lang="en-US" sz="3500" spc="-52" dirty="0" err="1" smtClean="0">
                <a:solidFill>
                  <a:srgbClr val="0070C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cnt</a:t>
            </a:r>
            <a:r>
              <a:rPr lang="en-US" sz="3500" spc="-52" dirty="0" smtClean="0">
                <a:solidFill>
                  <a:srgbClr val="0070C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port} </a:t>
            </a:r>
            <a:r>
              <a:rPr lang="en-US" altLang="ko-KR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--name </a:t>
            </a:r>
            <a:r>
              <a:rPr lang="en-US" altLang="ko-KR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nginx_cnt</a:t>
            </a:r>
            <a:r>
              <a:rPr lang="en-US" altLang="ko-KR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altLang="ko-KR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</a:t>
            </a:r>
            <a:endParaRPr lang="en-US" sz="3500" spc="-52" dirty="0" smtClean="0">
              <a:solidFill>
                <a:schemeClr val="tx1">
                  <a:lumMod val="65000"/>
                  <a:lumOff val="35000"/>
                </a:schemeClr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1292226" lvl="2" indent="-457200">
              <a:lnSpc>
                <a:spcPts val="7000"/>
              </a:lnSpc>
              <a:buFont typeface="Wingdings" panose="05000000000000000000" pitchFamily="2" charset="2"/>
              <a:buChar char="Ø"/>
            </a:pPr>
            <a:r>
              <a:rPr lang="en-US" sz="3500" spc="-52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</a:t>
            </a:r>
            <a:r>
              <a:rPr lang="en-US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run -d </a:t>
            </a:r>
            <a:r>
              <a:rPr lang="en-US" sz="3500" spc="-52" dirty="0">
                <a:solidFill>
                  <a:srgbClr val="0070C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-p </a:t>
            </a:r>
            <a:r>
              <a:rPr lang="en-US" sz="3500" spc="-52" dirty="0" smtClean="0">
                <a:solidFill>
                  <a:srgbClr val="0070C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8080:80 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--name </a:t>
            </a:r>
            <a:r>
              <a:rPr lang="en-US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nginx_cnt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</a:t>
            </a:r>
            <a:endParaRPr lang="en-US" sz="3500" spc="-52" dirty="0">
              <a:solidFill>
                <a:schemeClr val="tx1">
                  <a:lumMod val="65000"/>
                  <a:lumOff val="35000"/>
                </a:schemeClr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</p:spTree>
    <p:extLst>
      <p:ext uri="{BB962C8B-B14F-4D97-AF65-F5344CB8AC3E}">
        <p14:creationId xmlns:p14="http://schemas.microsoft.com/office/powerpoint/2010/main" val="3148993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59420" y="116586"/>
            <a:ext cx="4691465" cy="1038746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옵션들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660715" y="1573434"/>
            <a:ext cx="9104624" cy="82073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 dirty="0" smtClean="0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volume mount (-v)</a:t>
            </a:r>
            <a:endParaRPr lang="en-US" sz="4295" spc="-64" dirty="0">
              <a:solidFill>
                <a:srgbClr val="8579EF"/>
              </a:solidFill>
              <a:latin typeface="NanumSquare Neo OTF"/>
              <a:ea typeface="NanumSquare Neo OTF"/>
              <a:cs typeface="NanumSquare Neo OTF"/>
              <a:sym typeface="NanumSquare Neo OTF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0715" y="2640572"/>
            <a:ext cx="21056285" cy="179536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77826" lvl="1">
              <a:lnSpc>
                <a:spcPts val="7000"/>
              </a:lnSpc>
            </a:pPr>
            <a:r>
              <a:rPr lang="en-US" sz="3500" spc="-52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</a:t>
            </a:r>
            <a:r>
              <a:rPr lang="en-US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run –d –p 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8080:80 </a:t>
            </a:r>
            <a:r>
              <a:rPr lang="en-US" sz="3500" spc="-52" dirty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–v {</a:t>
            </a:r>
            <a:r>
              <a:rPr lang="en-US" sz="3500" spc="-52" dirty="0" err="1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host_dir</a:t>
            </a:r>
            <a:r>
              <a:rPr lang="en-US" sz="3500" spc="-52" dirty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}:{</a:t>
            </a:r>
            <a:r>
              <a:rPr lang="en-US" sz="3500" spc="-52" dirty="0" err="1" smtClean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cnt_dir</a:t>
            </a:r>
            <a:r>
              <a:rPr lang="en-US" sz="3500" spc="-52" dirty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} </a:t>
            </a:r>
            <a:r>
              <a:rPr lang="en-US" altLang="ko-KR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--</a:t>
            </a:r>
            <a:r>
              <a:rPr lang="en-US" altLang="ko-KR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name </a:t>
            </a:r>
            <a:r>
              <a:rPr lang="en-US" altLang="ko-KR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nginx_cnt</a:t>
            </a:r>
            <a:r>
              <a:rPr lang="en-US" altLang="ko-KR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altLang="ko-KR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</a:t>
            </a:r>
            <a:endParaRPr lang="en-US" sz="3500" spc="-52" dirty="0" smtClean="0">
              <a:solidFill>
                <a:schemeClr val="tx1">
                  <a:lumMod val="65000"/>
                  <a:lumOff val="35000"/>
                </a:schemeClr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1292226" lvl="2" indent="-457200">
              <a:lnSpc>
                <a:spcPts val="7000"/>
              </a:lnSpc>
              <a:buFont typeface="Wingdings" panose="05000000000000000000" pitchFamily="2" charset="2"/>
              <a:buChar char="Ø"/>
            </a:pPr>
            <a:r>
              <a:rPr lang="en-US" sz="3500" spc="-52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</a:t>
            </a:r>
            <a:r>
              <a:rPr lang="en-US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run -d -p </a:t>
            </a:r>
            <a:r>
              <a:rPr lang="en-US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8080:80 </a:t>
            </a:r>
            <a:r>
              <a:rPr lang="en-US" sz="3500" spc="-52" dirty="0" smtClean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-v /user/</a:t>
            </a:r>
            <a:r>
              <a:rPr lang="en-US" sz="3500" spc="-52" dirty="0" err="1" smtClean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codeit</a:t>
            </a:r>
            <a:r>
              <a:rPr lang="en-US" sz="3500" spc="-52" dirty="0" smtClean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:/home/dev </a:t>
            </a:r>
            <a:r>
              <a:rPr lang="en-US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--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name </a:t>
            </a:r>
            <a:r>
              <a:rPr lang="en-US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nginx_cnt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</a:t>
            </a:r>
            <a:endParaRPr lang="en-US" sz="3500" spc="-52" dirty="0">
              <a:solidFill>
                <a:schemeClr val="tx1">
                  <a:lumMod val="65000"/>
                  <a:lumOff val="35000"/>
                </a:schemeClr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5774737"/>
            <a:ext cx="13980237" cy="72075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173200" y="7319996"/>
            <a:ext cx="251460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77826" lvl="1"/>
            <a:r>
              <a:rPr lang="en-US" sz="2800" spc="-52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NanumSquare Neo OTF Bold"/>
                <a:sym typeface="NanumSquare Neo OTF Bold"/>
              </a:rPr>
              <a:t>/home/dev</a:t>
            </a:r>
            <a:endParaRPr lang="en-US" sz="2800" spc="-52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NanumSquare Neo OTF Bold"/>
              <a:sym typeface="NanumSquare Neo OTF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20200" y="10134600"/>
            <a:ext cx="2438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/user/</a:t>
            </a:r>
            <a:r>
              <a:rPr lang="en-US" altLang="ko-KR" sz="28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codeit</a:t>
            </a:r>
            <a:endParaRPr lang="ko-KR" altLang="en-US" sz="28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533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285885" y="6662900"/>
            <a:ext cx="9812230" cy="6680937"/>
          </a:xfrm>
          <a:custGeom>
            <a:avLst/>
            <a:gdLst/>
            <a:ahLst/>
            <a:cxnLst/>
            <a:rect l="l" t="t" r="r" b="b"/>
            <a:pathLst>
              <a:path w="9812230" h="6680937">
                <a:moveTo>
                  <a:pt x="0" y="0"/>
                </a:moveTo>
                <a:lnTo>
                  <a:pt x="9812230" y="0"/>
                </a:lnTo>
                <a:lnTo>
                  <a:pt x="9812230" y="6680937"/>
                </a:lnTo>
                <a:lnTo>
                  <a:pt x="0" y="6680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2946349" cy="435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여러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개의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정의하고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관리하기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위한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도구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생성을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위한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정보들을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YAML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파일에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정의하여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여러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컨테이너들을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한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번에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실행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다수의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컨테이너들이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필요한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마이크로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서비스를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쉽게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괸리할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수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있도록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도와줌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여러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Docker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어플리케이션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간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상호작용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혹은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의존적일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때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관리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가능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웹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서비스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+ DB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632451" y="3193494"/>
            <a:ext cx="13240919" cy="9368001"/>
          </a:xfrm>
          <a:custGeom>
            <a:avLst/>
            <a:gdLst/>
            <a:ahLst/>
            <a:cxnLst/>
            <a:rect l="l" t="t" r="r" b="b"/>
            <a:pathLst>
              <a:path w="13240919" h="9368001">
                <a:moveTo>
                  <a:pt x="0" y="0"/>
                </a:moveTo>
                <a:lnTo>
                  <a:pt x="13240920" y="0"/>
                </a:lnTo>
                <a:lnTo>
                  <a:pt x="13240920" y="9368001"/>
                </a:lnTo>
                <a:lnTo>
                  <a:pt x="0" y="9368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컴포즈의 사용 사례 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2946349" cy="258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백엔드 : Flask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데이터베이스 : Redis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웹서버 : Nginx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086498" y="6267510"/>
            <a:ext cx="18211005" cy="6076890"/>
          </a:xfrm>
          <a:custGeom>
            <a:avLst/>
            <a:gdLst/>
            <a:ahLst/>
            <a:cxnLst/>
            <a:rect l="l" t="t" r="r" b="b"/>
            <a:pathLst>
              <a:path w="18211005" h="6076890">
                <a:moveTo>
                  <a:pt x="0" y="0"/>
                </a:moveTo>
                <a:lnTo>
                  <a:pt x="18211004" y="0"/>
                </a:lnTo>
                <a:lnTo>
                  <a:pt x="18211004" y="6076890"/>
                </a:lnTo>
                <a:lnTo>
                  <a:pt x="0" y="6076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 dirty="0" err="1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</a:t>
            </a:r>
            <a:r>
              <a:rPr lang="en-US" sz="4295" spc="-64" dirty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4295" spc="-64" dirty="0" err="1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컴포즈의</a:t>
            </a:r>
            <a:r>
              <a:rPr lang="en-US" sz="4295" spc="-64" dirty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4295" spc="-64" dirty="0" err="1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사용</a:t>
            </a:r>
            <a:r>
              <a:rPr lang="en-US" sz="4295" spc="-64" dirty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4295" spc="-64" dirty="0" err="1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사례</a:t>
            </a:r>
            <a:r>
              <a:rPr lang="en-US" sz="4295" spc="-64" dirty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2946349" cy="258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백엔드 : Flask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프론트엔드 : ExpressJS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웹서버 : Nginx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38733" y="5983108"/>
            <a:ext cx="3272839" cy="2900554"/>
          </a:xfrm>
          <a:custGeom>
            <a:avLst/>
            <a:gdLst/>
            <a:ahLst/>
            <a:cxnLst/>
            <a:rect l="l" t="t" r="r" b="b"/>
            <a:pathLst>
              <a:path w="3272839" h="2900554">
                <a:moveTo>
                  <a:pt x="0" y="0"/>
                </a:moveTo>
                <a:lnTo>
                  <a:pt x="3272839" y="0"/>
                </a:lnTo>
                <a:lnTo>
                  <a:pt x="3272839" y="2900554"/>
                </a:lnTo>
                <a:lnTo>
                  <a:pt x="0" y="2900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681174" y="1901307"/>
            <a:ext cx="2387090" cy="1864914"/>
            <a:chOff x="0" y="0"/>
            <a:chExt cx="3182786" cy="248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8681174" y="4034815"/>
            <a:ext cx="2387585" cy="2080184"/>
            <a:chOff x="0" y="0"/>
            <a:chExt cx="3183447" cy="27735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3447" cy="2773578"/>
            </a:xfrm>
            <a:custGeom>
              <a:avLst/>
              <a:gdLst/>
              <a:ahLst/>
              <a:cxnLst/>
              <a:rect l="l" t="t" r="r" b="b"/>
              <a:pathLst>
                <a:path w="3183447" h="2773578">
                  <a:moveTo>
                    <a:pt x="0" y="0"/>
                  </a:moveTo>
                  <a:lnTo>
                    <a:pt x="3183447" y="0"/>
                  </a:lnTo>
                  <a:lnTo>
                    <a:pt x="3183447" y="2773578"/>
                  </a:lnTo>
                  <a:lnTo>
                    <a:pt x="0" y="277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082423" y="396653"/>
              <a:ext cx="1018601" cy="1187033"/>
            </a:xfrm>
            <a:custGeom>
              <a:avLst/>
              <a:gdLst/>
              <a:ahLst/>
              <a:cxnLst/>
              <a:rect l="l" t="t" r="r" b="b"/>
              <a:pathLst>
                <a:path w="1018601" h="1187033">
                  <a:moveTo>
                    <a:pt x="0" y="0"/>
                  </a:moveTo>
                  <a:lnTo>
                    <a:pt x="1018601" y="0"/>
                  </a:lnTo>
                  <a:lnTo>
                    <a:pt x="1018601" y="1187033"/>
                  </a:lnTo>
                  <a:lnTo>
                    <a:pt x="0" y="1187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6544" t="-30480" r="-50831" b="-3888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8681669" y="10858831"/>
            <a:ext cx="2387090" cy="1864914"/>
            <a:chOff x="0" y="0"/>
            <a:chExt cx="3182786" cy="24865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8681669" y="6381359"/>
            <a:ext cx="2387090" cy="1864914"/>
            <a:chOff x="0" y="0"/>
            <a:chExt cx="3182786" cy="24865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8680679" y="8512633"/>
            <a:ext cx="2387585" cy="2080184"/>
            <a:chOff x="0" y="0"/>
            <a:chExt cx="3183447" cy="27735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83447" cy="2773578"/>
            </a:xfrm>
            <a:custGeom>
              <a:avLst/>
              <a:gdLst/>
              <a:ahLst/>
              <a:cxnLst/>
              <a:rect l="l" t="t" r="r" b="b"/>
              <a:pathLst>
                <a:path w="3183447" h="2773578">
                  <a:moveTo>
                    <a:pt x="0" y="0"/>
                  </a:moveTo>
                  <a:lnTo>
                    <a:pt x="3183447" y="0"/>
                  </a:lnTo>
                  <a:lnTo>
                    <a:pt x="3183447" y="2773578"/>
                  </a:lnTo>
                  <a:lnTo>
                    <a:pt x="0" y="277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082423" y="396653"/>
              <a:ext cx="1018601" cy="1187033"/>
            </a:xfrm>
            <a:custGeom>
              <a:avLst/>
              <a:gdLst/>
              <a:ahLst/>
              <a:cxnLst/>
              <a:rect l="l" t="t" r="r" b="b"/>
              <a:pathLst>
                <a:path w="1018601" h="1187033">
                  <a:moveTo>
                    <a:pt x="0" y="0"/>
                  </a:moveTo>
                  <a:lnTo>
                    <a:pt x="1018601" y="0"/>
                  </a:lnTo>
                  <a:lnTo>
                    <a:pt x="1018601" y="1187033"/>
                  </a:lnTo>
                  <a:lnTo>
                    <a:pt x="0" y="1187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6544" t="-30480" r="-50831" b="-38889"/>
              </a:stretch>
            </a:blipFill>
          </p:spPr>
        </p:sp>
      </p:grpSp>
      <p:sp>
        <p:nvSpPr>
          <p:cNvPr id="18" name="AutoShape 18"/>
          <p:cNvSpPr/>
          <p:nvPr/>
        </p:nvSpPr>
        <p:spPr>
          <a:xfrm flipV="1">
            <a:off x="7811572" y="2833764"/>
            <a:ext cx="9617469" cy="4599621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 flipV="1">
            <a:off x="7811572" y="5074906"/>
            <a:ext cx="9617469" cy="2358479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>
            <a:off x="7811572" y="7433385"/>
            <a:ext cx="9617469" cy="0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>
            <a:off x="7811572" y="7433385"/>
            <a:ext cx="9617469" cy="2119340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AutoShape 22"/>
          <p:cNvSpPr/>
          <p:nvPr/>
        </p:nvSpPr>
        <p:spPr>
          <a:xfrm>
            <a:off x="7811572" y="7433385"/>
            <a:ext cx="9617469" cy="4357903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Freeform 23"/>
          <p:cNvSpPr/>
          <p:nvPr/>
        </p:nvSpPr>
        <p:spPr>
          <a:xfrm>
            <a:off x="8803016" y="6101202"/>
            <a:ext cx="2664366" cy="2664366"/>
          </a:xfrm>
          <a:custGeom>
            <a:avLst/>
            <a:gdLst/>
            <a:ahLst/>
            <a:cxnLst/>
            <a:rect l="l" t="t" r="r" b="b"/>
            <a:pathLst>
              <a:path w="2664366" h="2664366">
                <a:moveTo>
                  <a:pt x="0" y="0"/>
                </a:moveTo>
                <a:lnTo>
                  <a:pt x="2664366" y="0"/>
                </a:lnTo>
                <a:lnTo>
                  <a:pt x="2664366" y="2664366"/>
                </a:lnTo>
                <a:lnTo>
                  <a:pt x="0" y="2664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 dirty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Before Docker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98185" y="9247925"/>
            <a:ext cx="10153936" cy="89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</a:pP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각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컴퓨터에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동일한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웹사이트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배포가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필요한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상황</a:t>
            </a:r>
            <a:endParaRPr lang="en-US" sz="3932" spc="-58" dirty="0">
              <a:solidFill>
                <a:srgbClr val="DC596D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sp>
        <p:nvSpPr>
          <p:cNvPr id="27" name="AutoShape 27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770905" y="4295372"/>
            <a:ext cx="16725969" cy="8419000"/>
          </a:xfrm>
          <a:custGeom>
            <a:avLst/>
            <a:gdLst/>
            <a:ahLst/>
            <a:cxnLst/>
            <a:rect l="l" t="t" r="r" b="b"/>
            <a:pathLst>
              <a:path w="16725969" h="8419000">
                <a:moveTo>
                  <a:pt x="0" y="0"/>
                </a:moveTo>
                <a:lnTo>
                  <a:pt x="16725969" y="0"/>
                </a:lnTo>
                <a:lnTo>
                  <a:pt x="16725969" y="8419000"/>
                </a:lnTo>
                <a:lnTo>
                  <a:pt x="0" y="841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" t="-14028" r="-2118" b="-280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73434"/>
            <a:ext cx="9104624" cy="82073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컴포즈의 사용 사례 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16586"/>
            <a:ext cx="5435791" cy="1038746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49796"/>
            <a:ext cx="22946349" cy="897682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Airflow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660715" y="2690649"/>
            <a:ext cx="22946349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다수의 </a:t>
            </a:r>
            <a:r>
              <a:rPr lang="ko-KR" altLang="en-US" sz="3500" spc="-52" dirty="0" err="1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컨테이너화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된 </a:t>
            </a:r>
            <a:r>
              <a:rPr lang="ko-KR" altLang="en-US" sz="3500" spc="-52" dirty="0" err="1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워크로드와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서비스를 효율적으로 다루기 위한 오픈소스 기술</a:t>
            </a: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/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플랫폼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일반적으로 </a:t>
            </a:r>
            <a:r>
              <a:rPr lang="ko-KR" altLang="en-US" sz="3500" spc="-52" dirty="0" err="1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여러대의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서버가 하나의 컴퓨터처럼 동작되는 </a:t>
            </a: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‘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클러스터</a:t>
            </a:r>
            <a:r>
              <a:rPr lang="en-US" altLang="ko-KR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</a:t>
            </a: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’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에서 동작</a:t>
            </a:r>
            <a:endParaRPr lang="en-US" altLang="ko-KR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컨테이너의 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배포와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확장</a:t>
            </a: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로드 </a:t>
            </a:r>
            <a:r>
              <a:rPr lang="ko-KR" alt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밸런싱</a:t>
            </a:r>
            <a:r>
              <a:rPr lang="en-US" altLang="ko-KR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자동 복구 등의 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기능을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제공하여</a:t>
            </a: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복잡한 분산 시스템의 운영을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단순화</a:t>
            </a: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효율화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pic>
        <p:nvPicPr>
          <p:cNvPr id="1026" name="Picture 2" descr="Kubernetes Logo and Wordmark Sticker - Just Stick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5715000"/>
            <a:ext cx="7467600" cy="746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ko-KR" altLang="en-US" sz="4295" spc="-64" dirty="0" err="1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쿠버네티스의</a:t>
            </a:r>
            <a:r>
              <a:rPr lang="ko-KR" altLang="en-US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개념</a:t>
            </a:r>
            <a:endParaRPr lang="en-US" sz="4295" spc="-64" dirty="0">
              <a:solidFill>
                <a:srgbClr val="8579EF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</p:spTree>
    <p:extLst>
      <p:ext uri="{BB962C8B-B14F-4D97-AF65-F5344CB8AC3E}">
        <p14:creationId xmlns:p14="http://schemas.microsoft.com/office/powerpoint/2010/main" val="1347972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660715" y="2690649"/>
            <a:ext cx="22946349" cy="448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Pod :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하나 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이상의 컨테이너를 그룹화한 최소 배포 단위로</a:t>
            </a:r>
            <a:r>
              <a:rPr lang="en-US" altLang="ko-KR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쿠버네티스에서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관리되는 가장 작은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단위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Node : </a:t>
            </a:r>
            <a:r>
              <a:rPr lang="ko-KR" altLang="en-US" sz="3500" spc="-52" dirty="0" err="1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파드가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동작하고 실행되는 서버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Cluster :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여러 노드로 구성된 집합체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1212851" lvl="2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Pod + Pod = Node</a:t>
            </a:r>
          </a:p>
          <a:p>
            <a:pPr marL="1212851" lvl="2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Node + Node = Cluster</a:t>
            </a:r>
            <a:endParaRPr lang="en-US" altLang="ko-KR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ko-KR" altLang="en-US" sz="4295" spc="-64" dirty="0" err="1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파드</a:t>
            </a:r>
            <a:r>
              <a:rPr lang="en-US" altLang="ko-KR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노드</a:t>
            </a:r>
            <a:r>
              <a:rPr lang="en-US" altLang="ko-KR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클러스터</a:t>
            </a:r>
            <a:endParaRPr lang="en-US" sz="4295" spc="-64" dirty="0">
              <a:solidFill>
                <a:srgbClr val="8579EF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pic>
        <p:nvPicPr>
          <p:cNvPr id="2054" name="Picture 6" descr="Day 33 - Working with Namespaces and Services in Kuberne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3"/>
          <a:stretch/>
        </p:blipFill>
        <p:spPr bwMode="auto">
          <a:xfrm>
            <a:off x="7924800" y="5638800"/>
            <a:ext cx="15499264" cy="763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660715" y="2690649"/>
            <a:ext cx="22946349" cy="448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Pod :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하나 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이상의 컨테이너를 그룹화한 최소 배포 단위로</a:t>
            </a:r>
            <a:r>
              <a:rPr lang="en-US" altLang="ko-KR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쿠버네티스에서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관리되는 가장 작은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단위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Node : </a:t>
            </a:r>
            <a:r>
              <a:rPr lang="ko-KR" altLang="en-US" sz="3500" spc="-52" dirty="0" err="1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파드가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동작하고 실행되는 서버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Cluster :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여러 노드로 구성된 집합체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1212851" lvl="2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Pod + Pod = Node</a:t>
            </a:r>
          </a:p>
          <a:p>
            <a:pPr marL="1212851" lvl="2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Node + Node = Cluster</a:t>
            </a:r>
            <a:endParaRPr lang="en-US" altLang="ko-KR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ko-KR" altLang="en-US" sz="4295" spc="-64" dirty="0" err="1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파드</a:t>
            </a:r>
            <a:r>
              <a:rPr lang="en-US" altLang="ko-KR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노드</a:t>
            </a:r>
            <a:r>
              <a:rPr lang="en-US" altLang="ko-KR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클러스터</a:t>
            </a:r>
            <a:endParaRPr lang="en-US" sz="4295" spc="-64" dirty="0">
              <a:solidFill>
                <a:srgbClr val="8579EF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sp>
        <p:nvSpPr>
          <p:cNvPr id="8" name="Freeform 6"/>
          <p:cNvSpPr/>
          <p:nvPr/>
        </p:nvSpPr>
        <p:spPr>
          <a:xfrm>
            <a:off x="8991600" y="4903751"/>
            <a:ext cx="13551861" cy="8226995"/>
          </a:xfrm>
          <a:custGeom>
            <a:avLst/>
            <a:gdLst/>
            <a:ahLst/>
            <a:cxnLst/>
            <a:rect l="l" t="t" r="r" b="b"/>
            <a:pathLst>
              <a:path w="12292359" h="7160195">
                <a:moveTo>
                  <a:pt x="0" y="0"/>
                </a:moveTo>
                <a:lnTo>
                  <a:pt x="12292358" y="0"/>
                </a:lnTo>
                <a:lnTo>
                  <a:pt x="12292358" y="7160196"/>
                </a:lnTo>
                <a:lnTo>
                  <a:pt x="0" y="7160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9" name="Picture 2" descr="Kubernetes Logo and Wordmark Sticker - Just Sticke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5396399"/>
            <a:ext cx="2065881" cy="206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608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3200400" y="3657600"/>
            <a:ext cx="17572885" cy="8621881"/>
          </a:xfrm>
          <a:custGeom>
            <a:avLst/>
            <a:gdLst/>
            <a:ahLst/>
            <a:cxnLst/>
            <a:rect l="l" t="t" r="r" b="b"/>
            <a:pathLst>
              <a:path w="16481762" h="8240881">
                <a:moveTo>
                  <a:pt x="0" y="0"/>
                </a:moveTo>
                <a:lnTo>
                  <a:pt x="16481763" y="0"/>
                </a:lnTo>
                <a:lnTo>
                  <a:pt x="16481763" y="8240881"/>
                </a:lnTo>
                <a:lnTo>
                  <a:pt x="0" y="8240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660715" y="1591282"/>
            <a:ext cx="9104624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ko-KR" altLang="en-US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 오케스트레이션 도구들</a:t>
            </a:r>
            <a:endParaRPr lang="en-US" sz="4295" spc="-64" dirty="0">
              <a:solidFill>
                <a:srgbClr val="8579EF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</p:spTree>
    <p:extLst>
      <p:ext uri="{BB962C8B-B14F-4D97-AF65-F5344CB8AC3E}">
        <p14:creationId xmlns:p14="http://schemas.microsoft.com/office/powerpoint/2010/main" val="150944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38733" y="5983108"/>
            <a:ext cx="3272839" cy="2900554"/>
          </a:xfrm>
          <a:custGeom>
            <a:avLst/>
            <a:gdLst/>
            <a:ahLst/>
            <a:cxnLst/>
            <a:rect l="l" t="t" r="r" b="b"/>
            <a:pathLst>
              <a:path w="3272839" h="2900554">
                <a:moveTo>
                  <a:pt x="0" y="0"/>
                </a:moveTo>
                <a:lnTo>
                  <a:pt x="3272839" y="0"/>
                </a:lnTo>
                <a:lnTo>
                  <a:pt x="3272839" y="2900554"/>
                </a:lnTo>
                <a:lnTo>
                  <a:pt x="0" y="2900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681174" y="1901307"/>
            <a:ext cx="2387090" cy="1864914"/>
            <a:chOff x="0" y="0"/>
            <a:chExt cx="3182786" cy="248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8681174" y="4034815"/>
            <a:ext cx="2387585" cy="2080184"/>
            <a:chOff x="0" y="0"/>
            <a:chExt cx="3183447" cy="27735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3447" cy="2773578"/>
            </a:xfrm>
            <a:custGeom>
              <a:avLst/>
              <a:gdLst/>
              <a:ahLst/>
              <a:cxnLst/>
              <a:rect l="l" t="t" r="r" b="b"/>
              <a:pathLst>
                <a:path w="3183447" h="2773578">
                  <a:moveTo>
                    <a:pt x="0" y="0"/>
                  </a:moveTo>
                  <a:lnTo>
                    <a:pt x="3183447" y="0"/>
                  </a:lnTo>
                  <a:lnTo>
                    <a:pt x="3183447" y="2773578"/>
                  </a:lnTo>
                  <a:lnTo>
                    <a:pt x="0" y="277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9999"/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082423" y="396653"/>
              <a:ext cx="1018601" cy="1187033"/>
            </a:xfrm>
            <a:custGeom>
              <a:avLst/>
              <a:gdLst/>
              <a:ahLst/>
              <a:cxnLst/>
              <a:rect l="l" t="t" r="r" b="b"/>
              <a:pathLst>
                <a:path w="1018601" h="1187033">
                  <a:moveTo>
                    <a:pt x="0" y="0"/>
                  </a:moveTo>
                  <a:lnTo>
                    <a:pt x="1018601" y="0"/>
                  </a:lnTo>
                  <a:lnTo>
                    <a:pt x="1018601" y="1187033"/>
                  </a:lnTo>
                  <a:lnTo>
                    <a:pt x="0" y="1187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19999"/>
              </a:blip>
              <a:stretch>
                <a:fillRect l="-46544" t="-30480" r="-50831" b="-3888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8681669" y="10858831"/>
            <a:ext cx="2387090" cy="1864914"/>
            <a:chOff x="0" y="0"/>
            <a:chExt cx="3182786" cy="24865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8681669" y="6381359"/>
            <a:ext cx="2387090" cy="1864914"/>
            <a:chOff x="0" y="0"/>
            <a:chExt cx="3182786" cy="24865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999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9999"/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8680679" y="8512633"/>
            <a:ext cx="2387585" cy="2080184"/>
            <a:chOff x="0" y="0"/>
            <a:chExt cx="3183447" cy="27735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83447" cy="2773578"/>
            </a:xfrm>
            <a:custGeom>
              <a:avLst/>
              <a:gdLst/>
              <a:ahLst/>
              <a:cxnLst/>
              <a:rect l="l" t="t" r="r" b="b"/>
              <a:pathLst>
                <a:path w="3183447" h="2773578">
                  <a:moveTo>
                    <a:pt x="0" y="0"/>
                  </a:moveTo>
                  <a:lnTo>
                    <a:pt x="3183447" y="0"/>
                  </a:lnTo>
                  <a:lnTo>
                    <a:pt x="3183447" y="2773578"/>
                  </a:lnTo>
                  <a:lnTo>
                    <a:pt x="0" y="277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082423" y="396653"/>
              <a:ext cx="1018601" cy="1187033"/>
            </a:xfrm>
            <a:custGeom>
              <a:avLst/>
              <a:gdLst/>
              <a:ahLst/>
              <a:cxnLst/>
              <a:rect l="l" t="t" r="r" b="b"/>
              <a:pathLst>
                <a:path w="1018601" h="1187033">
                  <a:moveTo>
                    <a:pt x="0" y="0"/>
                  </a:moveTo>
                  <a:lnTo>
                    <a:pt x="1018601" y="0"/>
                  </a:lnTo>
                  <a:lnTo>
                    <a:pt x="1018601" y="1187033"/>
                  </a:lnTo>
                  <a:lnTo>
                    <a:pt x="0" y="1187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6544" t="-30480" r="-50831" b="-38889"/>
              </a:stretch>
            </a:blipFill>
          </p:spPr>
        </p:sp>
      </p:grpSp>
      <p:sp>
        <p:nvSpPr>
          <p:cNvPr id="18" name="AutoShape 18"/>
          <p:cNvSpPr/>
          <p:nvPr/>
        </p:nvSpPr>
        <p:spPr>
          <a:xfrm flipV="1">
            <a:off x="7811572" y="2833764"/>
            <a:ext cx="9617469" cy="4599621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 flipV="1">
            <a:off x="7811572" y="5074906"/>
            <a:ext cx="9617469" cy="2358479"/>
          </a:xfrm>
          <a:prstGeom prst="line">
            <a:avLst/>
          </a:prstGeom>
          <a:ln w="95250" cap="flat">
            <a:solidFill>
              <a:srgbClr val="3A7FD8">
                <a:alpha val="19608"/>
              </a:srgbClr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>
            <a:off x="7811572" y="7433385"/>
            <a:ext cx="9617469" cy="0"/>
          </a:xfrm>
          <a:prstGeom prst="line">
            <a:avLst/>
          </a:prstGeom>
          <a:ln w="95250" cap="flat">
            <a:solidFill>
              <a:srgbClr val="3A7FD8">
                <a:alpha val="19608"/>
              </a:srgbClr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>
            <a:off x="7811572" y="7433385"/>
            <a:ext cx="9617469" cy="2119340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AutoShape 22"/>
          <p:cNvSpPr/>
          <p:nvPr/>
        </p:nvSpPr>
        <p:spPr>
          <a:xfrm>
            <a:off x="7811572" y="7433385"/>
            <a:ext cx="9617469" cy="4357903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Freeform 23"/>
          <p:cNvSpPr/>
          <p:nvPr/>
        </p:nvSpPr>
        <p:spPr>
          <a:xfrm>
            <a:off x="8803016" y="6101202"/>
            <a:ext cx="2664366" cy="2664366"/>
          </a:xfrm>
          <a:custGeom>
            <a:avLst/>
            <a:gdLst/>
            <a:ahLst/>
            <a:cxnLst/>
            <a:rect l="l" t="t" r="r" b="b"/>
            <a:pathLst>
              <a:path w="2664366" h="2664366">
                <a:moveTo>
                  <a:pt x="0" y="0"/>
                </a:moveTo>
                <a:lnTo>
                  <a:pt x="2664366" y="0"/>
                </a:lnTo>
                <a:lnTo>
                  <a:pt x="2664366" y="2664366"/>
                </a:lnTo>
                <a:lnTo>
                  <a:pt x="0" y="2664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AutoShape 24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Freeform 25"/>
          <p:cNvSpPr/>
          <p:nvPr/>
        </p:nvSpPr>
        <p:spPr>
          <a:xfrm>
            <a:off x="21690130" y="4241547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1690130" y="2302282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28" name="Freeform 28"/>
          <p:cNvSpPr/>
          <p:nvPr/>
        </p:nvSpPr>
        <p:spPr>
          <a:xfrm>
            <a:off x="21690130" y="6782333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21690130" y="8883662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21690130" y="11281435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Before Docker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00682" y="9247925"/>
            <a:ext cx="10153936" cy="202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</a:pP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컴퓨터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마다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및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설치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OS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버전이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제각각이라</a:t>
            </a:r>
            <a:endParaRPr lang="en-US" sz="3932" spc="-58" dirty="0">
              <a:solidFill>
                <a:srgbClr val="DC596D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algn="ctr">
              <a:lnSpc>
                <a:spcPts val="7865"/>
              </a:lnSpc>
            </a:pP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배포하는데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ko-KR" altLang="en-US" sz="3932" spc="-58" dirty="0" smtClean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시간과 </a:t>
            </a:r>
            <a:r>
              <a:rPr lang="en-US" sz="3932" spc="-58" dirty="0" err="1" smtClean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공수가</a:t>
            </a:r>
            <a:r>
              <a:rPr lang="en-US" sz="3932" spc="-58" dirty="0" smtClean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많이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듦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컨테이너란?</a:t>
            </a:r>
          </a:p>
        </p:txBody>
      </p:sp>
      <p:sp>
        <p:nvSpPr>
          <p:cNvPr id="5" name="Freeform 5" descr="What is Docker and why to use it? Explained for executives. | Accesto Blog"/>
          <p:cNvSpPr/>
          <p:nvPr/>
        </p:nvSpPr>
        <p:spPr>
          <a:xfrm>
            <a:off x="4944397" y="4687724"/>
            <a:ext cx="14495205" cy="7854453"/>
          </a:xfrm>
          <a:custGeom>
            <a:avLst/>
            <a:gdLst/>
            <a:ahLst/>
            <a:cxnLst/>
            <a:rect l="l" t="t" r="r" b="b"/>
            <a:pathLst>
              <a:path w="14495205" h="7854453">
                <a:moveTo>
                  <a:pt x="0" y="0"/>
                </a:moveTo>
                <a:lnTo>
                  <a:pt x="14495206" y="0"/>
                </a:lnTo>
                <a:lnTo>
                  <a:pt x="14495206" y="7854453"/>
                </a:lnTo>
                <a:lnTo>
                  <a:pt x="0" y="785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71" t="-11166" r="-29297" b="-911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0715" y="2690649"/>
            <a:ext cx="17718208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애플리케이션과 그 실행에 필요한 모든 것을 포함한 가볍고 독립적인 실행 환경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가상의 리눅스 서버라고 생각하면 이해가 조금 더 쉽다.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599817" y="5115766"/>
            <a:ext cx="9184367" cy="7713433"/>
          </a:xfrm>
          <a:custGeom>
            <a:avLst/>
            <a:gdLst/>
            <a:ahLst/>
            <a:cxnLst/>
            <a:rect l="l" t="t" r="r" b="b"/>
            <a:pathLst>
              <a:path w="9184367" h="7713433">
                <a:moveTo>
                  <a:pt x="0" y="0"/>
                </a:moveTo>
                <a:lnTo>
                  <a:pt x="9184366" y="0"/>
                </a:lnTo>
                <a:lnTo>
                  <a:pt x="9184366" y="7713433"/>
                </a:lnTo>
                <a:lnTo>
                  <a:pt x="0" y="7713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70000" contrast="-70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 dirty="0" err="1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도커란</a:t>
            </a:r>
            <a:r>
              <a:rPr lang="en-US" sz="4295" spc="-64" dirty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4295" spc="-64" dirty="0" err="1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무엇인가</a:t>
            </a:r>
            <a:r>
              <a:rPr lang="en-US" sz="4295" spc="-64" dirty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2717745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리눅스의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응용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프로그램들을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프로세스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격리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기술들을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사용해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컨테이너로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실행하고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관리하는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오픈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소스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프로젝트</a:t>
            </a:r>
            <a:endParaRPr lang="en-US" sz="3500" spc="-52" dirty="0">
              <a:solidFill>
                <a:schemeClr val="bg1">
                  <a:lumMod val="85000"/>
                </a:schemeClr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다양한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이유로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계속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바뀌는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서버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환경과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개발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문제를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해결하기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위해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등장</a:t>
            </a:r>
            <a:endParaRPr lang="en-US" sz="3500" spc="-52" dirty="0">
              <a:solidFill>
                <a:schemeClr val="bg1">
                  <a:lumMod val="85000"/>
                </a:schemeClr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sp>
        <p:nvSpPr>
          <p:cNvPr id="7" name="TextBox 26"/>
          <p:cNvSpPr txBox="1"/>
          <p:nvPr/>
        </p:nvSpPr>
        <p:spPr>
          <a:xfrm>
            <a:off x="3424679" y="8305800"/>
            <a:ext cx="17189816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</a:pPr>
            <a:r>
              <a:rPr lang="ko-KR" altLang="en-US" sz="4500" spc="-58" dirty="0" smtClean="0">
                <a:solidFill>
                  <a:srgbClr val="0070C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원할 때 빌려 쓰고 반납할 수 있는 작은 컴퓨터를 관리해주는 도구</a:t>
            </a:r>
            <a:endParaRPr lang="en-US" sz="4500" spc="-58" dirty="0">
              <a:solidFill>
                <a:srgbClr val="0070C0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191000" y="9308155"/>
            <a:ext cx="11146612" cy="1074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6"/>
          <p:cNvSpPr txBox="1"/>
          <p:nvPr/>
        </p:nvSpPr>
        <p:spPr>
          <a:xfrm>
            <a:off x="7624699" y="9318898"/>
            <a:ext cx="4286748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</a:pPr>
            <a:r>
              <a:rPr lang="en-US" altLang="ko-KR" sz="4500" spc="-58" dirty="0" smtClean="0">
                <a:solidFill>
                  <a:srgbClr val="FF000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-&gt;  </a:t>
            </a:r>
            <a:r>
              <a:rPr lang="ko-KR" altLang="en-US" sz="4500" spc="-58" dirty="0" smtClean="0">
                <a:solidFill>
                  <a:srgbClr val="FF000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</a:t>
            </a:r>
            <a:r>
              <a:rPr lang="en-US" altLang="ko-KR" sz="4500" spc="-58" dirty="0" smtClean="0">
                <a:solidFill>
                  <a:srgbClr val="FF000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!</a:t>
            </a:r>
            <a:endParaRPr lang="en-US" sz="4500" spc="-58" dirty="0">
              <a:solidFill>
                <a:srgbClr val="FF0000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</p:spTree>
    <p:extLst>
      <p:ext uri="{BB962C8B-B14F-4D97-AF65-F5344CB8AC3E}">
        <p14:creationId xmlns:p14="http://schemas.microsoft.com/office/powerpoint/2010/main" val="3998510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979817" y="4019394"/>
            <a:ext cx="20424366" cy="7889032"/>
          </a:xfrm>
          <a:custGeom>
            <a:avLst/>
            <a:gdLst/>
            <a:ahLst/>
            <a:cxnLst/>
            <a:rect l="l" t="t" r="r" b="b"/>
            <a:pathLst>
              <a:path w="20424366" h="7889032">
                <a:moveTo>
                  <a:pt x="0" y="0"/>
                </a:moveTo>
                <a:lnTo>
                  <a:pt x="20424366" y="0"/>
                </a:lnTo>
                <a:lnTo>
                  <a:pt x="20424366" y="7889032"/>
                </a:lnTo>
                <a:lnTo>
                  <a:pt x="0" y="7889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After Docker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38733" y="5983108"/>
            <a:ext cx="3272839" cy="2900554"/>
          </a:xfrm>
          <a:custGeom>
            <a:avLst/>
            <a:gdLst/>
            <a:ahLst/>
            <a:cxnLst/>
            <a:rect l="l" t="t" r="r" b="b"/>
            <a:pathLst>
              <a:path w="3272839" h="2900554">
                <a:moveTo>
                  <a:pt x="0" y="0"/>
                </a:moveTo>
                <a:lnTo>
                  <a:pt x="3272839" y="0"/>
                </a:lnTo>
                <a:lnTo>
                  <a:pt x="3272839" y="2900554"/>
                </a:lnTo>
                <a:lnTo>
                  <a:pt x="0" y="2900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681174" y="1901307"/>
            <a:ext cx="2387090" cy="1864914"/>
            <a:chOff x="0" y="0"/>
            <a:chExt cx="3182786" cy="248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8681174" y="4034815"/>
            <a:ext cx="2387585" cy="2080184"/>
            <a:chOff x="0" y="0"/>
            <a:chExt cx="3183447" cy="27735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3447" cy="2773578"/>
            </a:xfrm>
            <a:custGeom>
              <a:avLst/>
              <a:gdLst/>
              <a:ahLst/>
              <a:cxnLst/>
              <a:rect l="l" t="t" r="r" b="b"/>
              <a:pathLst>
                <a:path w="3183447" h="2773578">
                  <a:moveTo>
                    <a:pt x="0" y="0"/>
                  </a:moveTo>
                  <a:lnTo>
                    <a:pt x="3183447" y="0"/>
                  </a:lnTo>
                  <a:lnTo>
                    <a:pt x="3183447" y="2773578"/>
                  </a:lnTo>
                  <a:lnTo>
                    <a:pt x="0" y="277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082423" y="396653"/>
              <a:ext cx="1018601" cy="1187033"/>
            </a:xfrm>
            <a:custGeom>
              <a:avLst/>
              <a:gdLst/>
              <a:ahLst/>
              <a:cxnLst/>
              <a:rect l="l" t="t" r="r" b="b"/>
              <a:pathLst>
                <a:path w="1018601" h="1187033">
                  <a:moveTo>
                    <a:pt x="0" y="0"/>
                  </a:moveTo>
                  <a:lnTo>
                    <a:pt x="1018601" y="0"/>
                  </a:lnTo>
                  <a:lnTo>
                    <a:pt x="1018601" y="1187033"/>
                  </a:lnTo>
                  <a:lnTo>
                    <a:pt x="0" y="1187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6544" t="-30480" r="-50831" b="-3888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8681669" y="10858831"/>
            <a:ext cx="2387090" cy="1864914"/>
            <a:chOff x="0" y="0"/>
            <a:chExt cx="3182786" cy="24865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8681669" y="6381359"/>
            <a:ext cx="2387090" cy="1864914"/>
            <a:chOff x="0" y="0"/>
            <a:chExt cx="3182786" cy="24865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8680679" y="8512633"/>
            <a:ext cx="2387585" cy="2080184"/>
            <a:chOff x="0" y="0"/>
            <a:chExt cx="3183447" cy="27735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83447" cy="2773578"/>
            </a:xfrm>
            <a:custGeom>
              <a:avLst/>
              <a:gdLst/>
              <a:ahLst/>
              <a:cxnLst/>
              <a:rect l="l" t="t" r="r" b="b"/>
              <a:pathLst>
                <a:path w="3183447" h="2773578">
                  <a:moveTo>
                    <a:pt x="0" y="0"/>
                  </a:moveTo>
                  <a:lnTo>
                    <a:pt x="3183447" y="0"/>
                  </a:lnTo>
                  <a:lnTo>
                    <a:pt x="3183447" y="2773578"/>
                  </a:lnTo>
                  <a:lnTo>
                    <a:pt x="0" y="277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082423" y="396653"/>
              <a:ext cx="1018601" cy="1187033"/>
            </a:xfrm>
            <a:custGeom>
              <a:avLst/>
              <a:gdLst/>
              <a:ahLst/>
              <a:cxnLst/>
              <a:rect l="l" t="t" r="r" b="b"/>
              <a:pathLst>
                <a:path w="1018601" h="1187033">
                  <a:moveTo>
                    <a:pt x="0" y="0"/>
                  </a:moveTo>
                  <a:lnTo>
                    <a:pt x="1018601" y="0"/>
                  </a:lnTo>
                  <a:lnTo>
                    <a:pt x="1018601" y="1187033"/>
                  </a:lnTo>
                  <a:lnTo>
                    <a:pt x="0" y="1187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6544" t="-30480" r="-50831" b="-38889"/>
              </a:stretch>
            </a:blipFill>
          </p:spPr>
        </p:sp>
      </p:grpSp>
      <p:sp>
        <p:nvSpPr>
          <p:cNvPr id="18" name="AutoShape 18"/>
          <p:cNvSpPr/>
          <p:nvPr/>
        </p:nvSpPr>
        <p:spPr>
          <a:xfrm flipV="1">
            <a:off x="7811572" y="2833764"/>
            <a:ext cx="9617469" cy="4599621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 flipV="1">
            <a:off x="7811572" y="5074906"/>
            <a:ext cx="9617469" cy="2358479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>
            <a:off x="7811572" y="7433385"/>
            <a:ext cx="9617469" cy="0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>
            <a:off x="7811572" y="7433385"/>
            <a:ext cx="9617469" cy="2119340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AutoShape 22"/>
          <p:cNvSpPr/>
          <p:nvPr/>
        </p:nvSpPr>
        <p:spPr>
          <a:xfrm>
            <a:off x="7811572" y="7433385"/>
            <a:ext cx="9617469" cy="4357903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Freeform 23"/>
          <p:cNvSpPr/>
          <p:nvPr/>
        </p:nvSpPr>
        <p:spPr>
          <a:xfrm>
            <a:off x="8803016" y="6101202"/>
            <a:ext cx="2664366" cy="2664366"/>
          </a:xfrm>
          <a:custGeom>
            <a:avLst/>
            <a:gdLst/>
            <a:ahLst/>
            <a:cxnLst/>
            <a:rect l="l" t="t" r="r" b="b"/>
            <a:pathLst>
              <a:path w="2664366" h="2664366">
                <a:moveTo>
                  <a:pt x="0" y="0"/>
                </a:moveTo>
                <a:lnTo>
                  <a:pt x="2664366" y="0"/>
                </a:lnTo>
                <a:lnTo>
                  <a:pt x="2664366" y="2664366"/>
                </a:lnTo>
                <a:lnTo>
                  <a:pt x="0" y="2664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AutoShape 24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Freeform 25"/>
          <p:cNvSpPr/>
          <p:nvPr/>
        </p:nvSpPr>
        <p:spPr>
          <a:xfrm>
            <a:off x="21690130" y="2302282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1690130" y="8883662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21690130" y="11259805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6"/>
                </a:lnTo>
                <a:lnTo>
                  <a:pt x="0" y="10629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1690130" y="4385868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21690130" y="6634765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3871932" y="3605797"/>
            <a:ext cx="1757838" cy="1100361"/>
          </a:xfrm>
          <a:custGeom>
            <a:avLst/>
            <a:gdLst/>
            <a:ahLst/>
            <a:cxnLst/>
            <a:rect l="l" t="t" r="r" b="b"/>
            <a:pathLst>
              <a:path w="1757838" h="1100361">
                <a:moveTo>
                  <a:pt x="0" y="0"/>
                </a:moveTo>
                <a:lnTo>
                  <a:pt x="1757838" y="0"/>
                </a:lnTo>
                <a:lnTo>
                  <a:pt x="1757838" y="1100361"/>
                </a:lnTo>
                <a:lnTo>
                  <a:pt x="0" y="11003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93051" y="9247925"/>
            <a:ext cx="10369197" cy="188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</a:pPr>
            <a:r>
              <a:rPr lang="en-US" sz="3932" spc="-58">
                <a:solidFill>
                  <a:srgbClr val="3A7FD8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웹사이트 배포에 필요한 것들이 설치된 컨테이너를 각 컴퓨터에 배포하여 손쉽게 사이트 구축!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After Docker</a:t>
            </a:r>
          </a:p>
        </p:txBody>
      </p:sp>
      <p:sp>
        <p:nvSpPr>
          <p:cNvPr id="34" name="Freeform 34"/>
          <p:cNvSpPr/>
          <p:nvPr/>
        </p:nvSpPr>
        <p:spPr>
          <a:xfrm>
            <a:off x="13871932" y="5280998"/>
            <a:ext cx="1757838" cy="1100361"/>
          </a:xfrm>
          <a:custGeom>
            <a:avLst/>
            <a:gdLst/>
            <a:ahLst/>
            <a:cxnLst/>
            <a:rect l="l" t="t" r="r" b="b"/>
            <a:pathLst>
              <a:path w="1757838" h="1100361">
                <a:moveTo>
                  <a:pt x="0" y="0"/>
                </a:moveTo>
                <a:lnTo>
                  <a:pt x="1757838" y="0"/>
                </a:lnTo>
                <a:lnTo>
                  <a:pt x="1757838" y="1100361"/>
                </a:lnTo>
                <a:lnTo>
                  <a:pt x="0" y="11003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3871932" y="6883205"/>
            <a:ext cx="1757838" cy="1100361"/>
          </a:xfrm>
          <a:custGeom>
            <a:avLst/>
            <a:gdLst/>
            <a:ahLst/>
            <a:cxnLst/>
            <a:rect l="l" t="t" r="r" b="b"/>
            <a:pathLst>
              <a:path w="1757838" h="1100361">
                <a:moveTo>
                  <a:pt x="0" y="0"/>
                </a:moveTo>
                <a:lnTo>
                  <a:pt x="1757838" y="0"/>
                </a:lnTo>
                <a:lnTo>
                  <a:pt x="1757838" y="1100361"/>
                </a:lnTo>
                <a:lnTo>
                  <a:pt x="0" y="11003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4060358" y="8555066"/>
            <a:ext cx="1757838" cy="1100361"/>
          </a:xfrm>
          <a:custGeom>
            <a:avLst/>
            <a:gdLst/>
            <a:ahLst/>
            <a:cxnLst/>
            <a:rect l="l" t="t" r="r" b="b"/>
            <a:pathLst>
              <a:path w="1757838" h="1100361">
                <a:moveTo>
                  <a:pt x="0" y="0"/>
                </a:moveTo>
                <a:lnTo>
                  <a:pt x="1757838" y="0"/>
                </a:lnTo>
                <a:lnTo>
                  <a:pt x="1757838" y="1100361"/>
                </a:lnTo>
                <a:lnTo>
                  <a:pt x="0" y="11003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4060358" y="10226927"/>
            <a:ext cx="1757838" cy="1100361"/>
          </a:xfrm>
          <a:custGeom>
            <a:avLst/>
            <a:gdLst/>
            <a:ahLst/>
            <a:cxnLst/>
            <a:rect l="l" t="t" r="r" b="b"/>
            <a:pathLst>
              <a:path w="1757838" h="1100361">
                <a:moveTo>
                  <a:pt x="0" y="0"/>
                </a:moveTo>
                <a:lnTo>
                  <a:pt x="1757838" y="0"/>
                </a:lnTo>
                <a:lnTo>
                  <a:pt x="1757838" y="1100361"/>
                </a:lnTo>
                <a:lnTo>
                  <a:pt x="0" y="11003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After Docker</a:t>
            </a:r>
          </a:p>
        </p:txBody>
      </p:sp>
      <p:sp>
        <p:nvSpPr>
          <p:cNvPr id="5" name="Freeform 5" descr="What is Docker and why to use it? Explained for executives. | Accesto Blog"/>
          <p:cNvSpPr/>
          <p:nvPr/>
        </p:nvSpPr>
        <p:spPr>
          <a:xfrm>
            <a:off x="6005077" y="4346402"/>
            <a:ext cx="12373847" cy="8634423"/>
          </a:xfrm>
          <a:custGeom>
            <a:avLst/>
            <a:gdLst/>
            <a:ahLst/>
            <a:cxnLst/>
            <a:rect l="l" t="t" r="r" b="b"/>
            <a:pathLst>
              <a:path w="12373847" h="8634423">
                <a:moveTo>
                  <a:pt x="0" y="0"/>
                </a:moveTo>
                <a:lnTo>
                  <a:pt x="12373846" y="0"/>
                </a:lnTo>
                <a:lnTo>
                  <a:pt x="12373846" y="8634423"/>
                </a:lnTo>
                <a:lnTo>
                  <a:pt x="0" y="8634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382" r="-2387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0715" y="2690649"/>
            <a:ext cx="13217609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기기나 환경에 상관 없이 동일한 로직으로 서비스 배포가 가능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900</Words>
  <Application>Microsoft Office PowerPoint</Application>
  <PresentationFormat>사용자 지정</PresentationFormat>
  <Paragraphs>163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티머니 둥근바람 Regular</vt:lpstr>
      <vt:lpstr>NanumSquare Neo OTF Bold</vt:lpstr>
      <vt:lpstr>Wingdings</vt:lpstr>
      <vt:lpstr>Calibri</vt:lpstr>
      <vt:lpstr>Arial</vt:lpstr>
      <vt:lpstr>NanumSquare Neo OTF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도커</dc:title>
  <dc:creator>YEIN</dc:creator>
  <cp:lastModifiedBy>YEIN</cp:lastModifiedBy>
  <cp:revision>11</cp:revision>
  <dcterms:created xsi:type="dcterms:W3CDTF">2006-08-16T00:00:00Z</dcterms:created>
  <dcterms:modified xsi:type="dcterms:W3CDTF">2024-08-31T15:43:41Z</dcterms:modified>
  <dc:identifier>DAGPMg9BBJs</dc:identifier>
</cp:coreProperties>
</file>